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13" r:id="rId4"/>
    <p:sldId id="314" r:id="rId5"/>
    <p:sldId id="295" r:id="rId6"/>
    <p:sldId id="296" r:id="rId7"/>
    <p:sldId id="297" r:id="rId8"/>
    <p:sldId id="29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ruslan-andriyevskyi.edukit.kiev.ua/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hyperlink" Target="ruslan-andriyevskyi.edukit.kiev.u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ruslan-andriyevskyi.edukit.kiev.ua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ruslan-andriyevskyi.edukit.kiev.ua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ruslan-andriyevskyi.edukit.kiev.ua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ruslan-andriyevskyi.edukit.kiev.ua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hyperlink" Target="ruslan-andriyevskyi.edukit.kiev.ua" TargetMode="External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6048672" cy="122413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501008"/>
            <a:ext cx="4608512" cy="21377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290" name="AutoShape 2" descr="Картинки по запросу з информатики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з информатики 4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26522" y="0"/>
            <a:ext cx="1717478" cy="1988840"/>
          </a:xfrm>
          <a:prstGeom prst="rect">
            <a:avLst/>
          </a:prstGeom>
        </p:spPr>
      </p:pic>
      <p:pic>
        <p:nvPicPr>
          <p:cNvPr id="12294" name="Picture 6" descr="http://grammata.kiev.ua/files/products/808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403648" cy="18013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20073" y="6381328"/>
            <a:ext cx="392392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hlinkClick r:id="rId4"/>
              </a:rPr>
              <a:t>ruslan-andriyevskyi.edukit.kiev.ua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196752"/>
            <a:ext cx="4788024" cy="4320480"/>
            <a:chOff x="4604" y="119"/>
            <a:chExt cx="1049" cy="953"/>
          </a:xfrm>
        </p:grpSpPr>
        <p:sp>
          <p:nvSpPr>
            <p:cNvPr id="13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Oval 24"/>
            <p:cNvSpPr>
              <a:spLocks noChangeArrowheads="1"/>
            </p:cNvSpPr>
            <p:nvPr userDrawn="1"/>
          </p:nvSpPr>
          <p:spPr bwMode="gray">
            <a:xfrm>
              <a:off x="4902" y="399"/>
              <a:ext cx="341" cy="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11500" b="1" dirty="0" smtClean="0">
                  <a:solidFill>
                    <a:srgbClr val="FF0000"/>
                  </a:solidFill>
                </a:rPr>
                <a:t>4</a:t>
              </a:r>
              <a:endParaRPr lang="uk-UA" sz="115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296" name="Picture 8" descr="Картинки по запросу компьютер и челов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988840"/>
            <a:ext cx="1691680" cy="1368152"/>
          </a:xfrm>
          <a:prstGeom prst="rect">
            <a:avLst/>
          </a:prstGeom>
          <a:noFill/>
        </p:spPr>
      </p:pic>
      <p:sp>
        <p:nvSpPr>
          <p:cNvPr id="12298" name="AutoShape 10" descr="Картинки по запросу скрет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Microsoft PowerPoint Viewer - Средство просмотра презентаций PowerPoint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9864" y="5085184"/>
            <a:ext cx="1224136" cy="11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8"/>
          <p:cNvGrpSpPr/>
          <p:nvPr/>
        </p:nvGrpSpPr>
        <p:grpSpPr>
          <a:xfrm>
            <a:off x="2051720" y="4941168"/>
            <a:ext cx="5904656" cy="1243059"/>
            <a:chOff x="2051720" y="4941168"/>
            <a:chExt cx="5904656" cy="1243059"/>
          </a:xfrm>
        </p:grpSpPr>
        <p:pic>
          <p:nvPicPr>
            <p:cNvPr id="12300" name="Picture 12" descr="http://upload.wikimedia.org/wikipedia/commons/e/ed/Scratch_cat_large.png?uselang=ru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6256" y="5013176"/>
              <a:ext cx="1080120" cy="1166063"/>
            </a:xfrm>
            <a:prstGeom prst="rect">
              <a:avLst/>
            </a:prstGeom>
            <a:noFill/>
          </p:spPr>
        </p:pic>
        <p:pic>
          <p:nvPicPr>
            <p:cNvPr id="12302" name="Picture 14" descr="http://4.bp.blogspot.com/-r1CflAHXEvY/UxDd-fG5ENI/AAAAAAAAAEw/NqNZ3J8SAQM/s1600/%D0%91%D0%B5%D0%B7%D0%BF%D0%B5%D0%BA%D0%B0+%D0%B2+%D1%96%D0%BD%D1%82%D0%B5%D1%80%D0%BD%D0%B5%D1%82%D1%96.png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80112" y="5013176"/>
              <a:ext cx="1224136" cy="1171051"/>
            </a:xfrm>
            <a:prstGeom prst="rect">
              <a:avLst/>
            </a:prstGeom>
            <a:noFill/>
          </p:spPr>
        </p:pic>
        <p:pic>
          <p:nvPicPr>
            <p:cNvPr id="12304" name="Picture 16" descr="http://school.xvatit.com/images/6/6b/18.27..12.12.jp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27984" y="5013176"/>
              <a:ext cx="1152128" cy="1152128"/>
            </a:xfrm>
            <a:prstGeom prst="rect">
              <a:avLst/>
            </a:prstGeom>
            <a:noFill/>
          </p:spPr>
        </p:pic>
        <p:pic>
          <p:nvPicPr>
            <p:cNvPr id="12306" name="Picture 18" descr="https://encrypted-tbn0.gstatic.com/images?q=tbn:ANd9GcTc_GceYOdcvh1r8aZ_5rYfbk77kyFGMARJS2noaR70q0Ps-3_K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03849" y="5002502"/>
              <a:ext cx="1224136" cy="1160545"/>
            </a:xfrm>
            <a:prstGeom prst="rect">
              <a:avLst/>
            </a:prstGeom>
            <a:noFill/>
          </p:spPr>
        </p:pic>
        <p:pic>
          <p:nvPicPr>
            <p:cNvPr id="12308" name="Picture 20" descr="http://s1.iconbird.com/ico/2013/6/364/w256h2561372348486openfile256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1720" y="4941168"/>
              <a:ext cx="1142256" cy="1142256"/>
            </a:xfrm>
            <a:prstGeom prst="rect">
              <a:avLst/>
            </a:prstGeom>
            <a:noFill/>
          </p:spPr>
        </p:pic>
      </p:grpSp>
      <p:pic>
        <p:nvPicPr>
          <p:cNvPr id="12310" name="Picture 22" descr="https://encrypted-tbn3.gstatic.com/images?q=tbn:ANd9GcRWsm0jQgx24G35i42bAkv2s8sSEEM4lC3CqXUby8SdXoEPDgCcn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373216"/>
            <a:ext cx="2066709" cy="14847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3" name="Группа 12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2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Рисунок 7" descr="E:\Робота\Вчитель Інформатики\~~~Сайт~~~\teach-inf.at.ua\FTP\krfb_6465.png"/>
            <p:cNvPicPr/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2" name="AutoShape 2" descr="Картинки по запросу компьютер и чело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компьютер и человек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1" name="Рисунок 10" descr="http://pozitive.org/images/stati/zhelezo/2013/gotovii_com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76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5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Рисунок 6" descr="http://pozitive.org/images/stati/zhelezo/2013/gotovii_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16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3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Рисунок 9" descr="E:\Робота\Вчитель Інформатики\~~~Сайт~~~\teach-inf.at.ua\FTP\krfb_6465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3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Рисунок 7" descr="http://pozitive.org/images/stati/zhelezo/2013/gotovii_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16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3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Рисунок 10" descr="E:\Робота\Вчитель Інформатики\~~~Сайт~~~\teach-inf.at.ua\FTP\krfb_6465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4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Рисунок 9" descr="http://pozitive.org/images/stati/zhelezo/2013/gotovii_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16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3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Рисунок 12" descr="E:\Робота\Вчитель Інформатики\~~~Сайт~~~\teach-inf.at.ua\FTP\krfb_6465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5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7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Рисунок 5" descr="http://pozitive.org/images/stati/zhelezo/2013/gotovii_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16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179512" y="6381328"/>
            <a:ext cx="8459239" cy="646331"/>
            <a:chOff x="179512" y="6381328"/>
            <a:chExt cx="8459239" cy="646331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179512" y="6381328"/>
              <a:ext cx="84592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Вивчаємо математику та інформатику   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uk-UA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        </a:t>
              </a:r>
              <a:r>
                <a:rPr lang="en-US" sz="1800" b="1" u="sng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3"/>
                </a:rPr>
                <a:t>ruslan-andriyevskyi.edukit.kiev.ua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endPara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r>
                <a: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 </a:t>
              </a:r>
              <a:endPara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Рисунок 8" descr="E:\Робота\Вчитель Інформатики\~~~Сайт~~~\teach-inf.at.ua\FTP\krfb_6465.png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6525344"/>
              <a:ext cx="288032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11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Рисунок 4" descr="http://pozitive.org/images/stati/zhelezo/2013/gotovii_co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616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79295" y="116632"/>
            <a:ext cx="1619672" cy="1368152"/>
            <a:chOff x="4604" y="119"/>
            <a:chExt cx="1049" cy="953"/>
          </a:xfrm>
        </p:grpSpPr>
        <p:sp>
          <p:nvSpPr>
            <p:cNvPr id="7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Oval 24"/>
            <p:cNvSpPr>
              <a:spLocks noChangeArrowheads="1"/>
            </p:cNvSpPr>
            <p:nvPr userDrawn="1"/>
          </p:nvSpPr>
          <p:spPr bwMode="gray">
            <a:xfrm>
              <a:off x="4930" y="438"/>
              <a:ext cx="313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sz="3200" b="1" dirty="0" smtClean="0">
                  <a:solidFill>
                    <a:srgbClr val="FF0000"/>
                  </a:solidFill>
                </a:rPr>
                <a:t>4</a:t>
              </a:r>
              <a:endParaRPr lang="uk-UA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Вивчаємо математику та інформатику   </a:t>
            </a:r>
            <a:r>
              <a:rPr lang="ru-RU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18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ruslan-andriyevskyi.edukit.kiev.ua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E:\Робота\Вчитель Інформатики\~~~Сайт~~~\teach-inf.at.ua\FTP\krfb_6465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37312"/>
            <a:ext cx="288032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8B37-931B-46C7-ABB3-5A79320921B5}" type="datetimeFigureOut">
              <a:rPr lang="uk-UA" smtClean="0"/>
              <a:pPr/>
              <a:t>09.11.2015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696A-5E75-440E-952E-C5DBB38C7B4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676456" cy="1368151"/>
          </a:xfrm>
        </p:spPr>
        <p:txBody>
          <a:bodyPr>
            <a:normAutofit/>
          </a:bodyPr>
          <a:lstStyle/>
          <a:p>
            <a:r>
              <a:rPr lang="uk-UA" dirty="0"/>
              <a:t>Редагування</a:t>
            </a:r>
            <a:r>
              <a:rPr lang="uk-UA" b="1" dirty="0"/>
              <a:t> </a:t>
            </a:r>
            <a:r>
              <a:rPr lang="uk-UA" dirty="0"/>
              <a:t>тексту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271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084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6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55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216"/>
            <a:ext cx="85758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0688"/>
            <a:ext cx="8575829" cy="197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07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7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12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3701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6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0" y="332656"/>
            <a:ext cx="8907961" cy="60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0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840"/>
            <a:ext cx="8826123" cy="60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9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6368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2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20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808" y="925306"/>
            <a:ext cx="8079581" cy="1243649"/>
          </a:xfrm>
        </p:spPr>
        <p:txBody>
          <a:bodyPr/>
          <a:lstStyle/>
          <a:p>
            <a:r>
              <a:rPr lang="uk-UA" dirty="0" smtClean="0"/>
              <a:t>Фронтальне опитування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160585" y="1929940"/>
            <a:ext cx="685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i="1" dirty="0">
                <a:solidFill>
                  <a:srgbClr val="00B0F0"/>
                </a:solidFill>
              </a:rPr>
              <a:t>Продовж речення.</a:t>
            </a:r>
          </a:p>
          <a:p>
            <a:r>
              <a:rPr lang="ru-RU" sz="2400" i="1" dirty="0" smtClean="0">
                <a:solidFill>
                  <a:srgbClr val="00B0F0"/>
                </a:solidFill>
              </a:rPr>
              <a:t>	Абзац </a:t>
            </a:r>
            <a:r>
              <a:rPr lang="ru-RU" sz="2400" i="1" dirty="0">
                <a:solidFill>
                  <a:srgbClr val="00B0F0"/>
                </a:solidFill>
              </a:rPr>
              <a:t>у текстовому </a:t>
            </a:r>
            <a:r>
              <a:rPr lang="ru-RU" sz="2400" i="1" dirty="0" err="1">
                <a:solidFill>
                  <a:srgbClr val="00B0F0"/>
                </a:solidFill>
              </a:rPr>
              <a:t>редакторі</a:t>
            </a:r>
            <a:r>
              <a:rPr lang="ru-RU" sz="2400" i="1" dirty="0">
                <a:solidFill>
                  <a:srgbClr val="00B0F0"/>
                </a:solidFill>
              </a:rPr>
              <a:t> – </a:t>
            </a:r>
            <a:r>
              <a:rPr lang="ru-RU" sz="2400" i="1" dirty="0" err="1">
                <a:solidFill>
                  <a:srgbClr val="00B0F0"/>
                </a:solidFill>
              </a:rPr>
              <a:t>це</a:t>
            </a:r>
            <a:r>
              <a:rPr lang="ru-RU" sz="2400" i="1" dirty="0" smtClean="0">
                <a:solidFill>
                  <a:srgbClr val="00B0F0"/>
                </a:solidFill>
              </a:rPr>
              <a:t>…?</a:t>
            </a:r>
          </a:p>
          <a:p>
            <a:pPr marL="457200" indent="-457200">
              <a:buAutoNum type="arabicPeriod" startAt="2"/>
            </a:pPr>
            <a:r>
              <a:rPr lang="uk-UA" sz="2400" b="1" i="1" dirty="0" smtClean="0">
                <a:solidFill>
                  <a:srgbClr val="00B0F0"/>
                </a:solidFill>
              </a:rPr>
              <a:t>Як </a:t>
            </a:r>
            <a:r>
              <a:rPr lang="uk-UA" sz="2400" b="1" i="1" dirty="0">
                <a:solidFill>
                  <a:srgbClr val="00B0F0"/>
                </a:solidFill>
              </a:rPr>
              <a:t>називається програма для показу електронних презентацій</a:t>
            </a:r>
            <a:r>
              <a:rPr lang="uk-UA" sz="2400" b="1" i="1" dirty="0" smtClean="0">
                <a:solidFill>
                  <a:srgbClr val="00B0F0"/>
                </a:solidFill>
              </a:rPr>
              <a:t>?</a:t>
            </a:r>
          </a:p>
          <a:p>
            <a:pPr marL="457200" indent="-457200">
              <a:buAutoNum type="arabicPeriod" startAt="2"/>
            </a:pPr>
            <a:r>
              <a:rPr lang="uk-UA" sz="2400" b="1" i="1" dirty="0" smtClean="0">
                <a:solidFill>
                  <a:srgbClr val="00B0F0"/>
                </a:solidFill>
              </a:rPr>
              <a:t>Браузер </a:t>
            </a:r>
            <a:r>
              <a:rPr lang="uk-UA" sz="2400" b="1" i="1" dirty="0">
                <a:solidFill>
                  <a:srgbClr val="00B0F0"/>
                </a:solidFill>
              </a:rPr>
              <a:t>– це </a:t>
            </a:r>
            <a:r>
              <a:rPr lang="uk-UA" sz="2400" b="1" i="1" dirty="0" smtClean="0">
                <a:solidFill>
                  <a:srgbClr val="00B0F0"/>
                </a:solidFill>
              </a:rPr>
              <a:t>…?</a:t>
            </a:r>
          </a:p>
          <a:p>
            <a:pPr marL="457200" indent="-457200">
              <a:buAutoNum type="arabicPeriod" startAt="2"/>
            </a:pPr>
            <a:r>
              <a:rPr lang="uk-UA" sz="2400" b="1" i="1" dirty="0">
                <a:solidFill>
                  <a:srgbClr val="00B0F0"/>
                </a:solidFill>
              </a:rPr>
              <a:t>Поясни призначення текстового курсору.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502" y="4441091"/>
            <a:ext cx="1460163" cy="14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32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8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450912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ВІДКРИТТЯ ДОКУМЕНТА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00680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УКР. МОВА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4511" y="536047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ВІРШІ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805264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ВІДКРИТИ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199"/>
            <a:ext cx="9144000" cy="579360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31640" y="1988840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39752" y="2636912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1989135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5301208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4941168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15616" y="4581128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115616" y="2276872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211960" y="3284984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242964" y="5589240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362200" y="2348880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170956" y="2996952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771800" y="5229200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38064" y="4939410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02299" y="2996952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707904" y="5877272"/>
            <a:ext cx="193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34505" y="5589240"/>
            <a:ext cx="0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21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5172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55172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59832" y="2276872"/>
            <a:ext cx="4320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876256" y="2564904"/>
            <a:ext cx="1152128" cy="10081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03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580112" y="2276872"/>
            <a:ext cx="4320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7308304" y="1412776"/>
            <a:ext cx="864096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555776" y="45091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5091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7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236296" y="2420888"/>
            <a:ext cx="1152128" cy="10081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483768" y="508518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484784"/>
            <a:ext cx="21602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69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00808"/>
            <a:ext cx="6882525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20" y="1106742"/>
            <a:ext cx="404392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5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Розгадайте</a:t>
            </a:r>
            <a:r>
              <a:rPr lang="ru-RU" sz="4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820" y="4725144"/>
            <a:ext cx="35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FF0000"/>
                </a:solidFill>
                <a:latin typeface="Bookman Old Style" pitchFamily="18" charset="0"/>
              </a:rPr>
              <a:t>Інформація </a:t>
            </a:r>
          </a:p>
        </p:txBody>
      </p:sp>
    </p:spTree>
    <p:extLst>
      <p:ext uri="{BB962C8B-B14F-4D97-AF65-F5344CB8AC3E}">
        <p14:creationId xmlns:p14="http://schemas.microsoft.com/office/powerpoint/2010/main" xmlns="" val="423428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20" y="1106742"/>
            <a:ext cx="404392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5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Розгадайте</a:t>
            </a:r>
            <a:r>
              <a:rPr lang="ru-RU" sz="4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ребус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820" y="4725144"/>
            <a:ext cx="35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>
                <a:solidFill>
                  <a:srgbClr val="FF0000"/>
                </a:solidFill>
                <a:latin typeface="Bookman Old Style" pitchFamily="18" charset="0"/>
              </a:rPr>
              <a:t>Комп'ютер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4814"/>
            <a:ext cx="675189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42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Розкодуйте слово</a:t>
            </a:r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/>
          </p:nvPr>
        </p:nvGraphicFramePr>
        <p:xfrm>
          <a:off x="1485900" y="2240868"/>
          <a:ext cx="6021981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83"/>
                <a:gridCol w="860283"/>
                <a:gridCol w="860283"/>
                <a:gridCol w="860283"/>
                <a:gridCol w="860283"/>
                <a:gridCol w="860283"/>
                <a:gridCol w="860283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а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м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д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н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а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о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/>
                        <a:t>к</a:t>
                      </a:r>
                      <a:endParaRPr lang="uk-UA" sz="33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591018"/>
            <a:ext cx="1795800" cy="1938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1940" y="4239091"/>
            <a:ext cx="3172752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500" b="1" i="1" dirty="0">
                <a:solidFill>
                  <a:schemeClr val="bg2"/>
                </a:solidFill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xmlns="" val="43275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/>
          </p:nvPr>
        </p:nvGraphicFramePr>
        <p:xfrm>
          <a:off x="1277634" y="2456892"/>
          <a:ext cx="653473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  <a:gridCol w="653473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uk-UA" sz="3600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у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в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т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к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р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і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л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0" dirty="0" smtClean="0"/>
                        <a:t>а</a:t>
                      </a:r>
                      <a:endParaRPr lang="uk-UA" sz="3600" b="1" i="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5646" y="4409001"/>
            <a:ext cx="4050450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500" b="1" i="1" dirty="0">
                <a:solidFill>
                  <a:schemeClr val="bg2"/>
                </a:solidFill>
              </a:rPr>
              <a:t>Клавіатура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108" y="3875729"/>
            <a:ext cx="2113992" cy="21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83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/>
          </p:nvPr>
        </p:nvGraphicFramePr>
        <p:xfrm>
          <a:off x="1223628" y="2402886"/>
          <a:ext cx="6642735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9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b="1" dirty="0" smtClean="0">
                          <a:solidFill>
                            <a:srgbClr val="FFFFFF"/>
                          </a:solidFill>
                        </a:rPr>
                        <a:t>11</a:t>
                      </a:r>
                      <a:endParaRPr lang="uk-UA" sz="33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uk-UA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м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ф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і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о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т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к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и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а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а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р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/>
                        <a:t>н</a:t>
                      </a:r>
                      <a:endParaRPr lang="uk-UA" sz="36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9892" y="4563127"/>
            <a:ext cx="4212468" cy="8683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500" b="1" i="1" dirty="0">
                <a:solidFill>
                  <a:schemeClr val="bg2"/>
                </a:solidFill>
              </a:rPr>
              <a:t>Інформатика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753036"/>
            <a:ext cx="1998222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16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382" y="2294874"/>
            <a:ext cx="3234955" cy="3216678"/>
          </a:xfrm>
          <a:prstGeom prst="rect">
            <a:avLst/>
          </a:prstGeom>
        </p:spPr>
      </p:pic>
      <p:sp>
        <p:nvSpPr>
          <p:cNvPr id="6" name="Виноска-хмарка 5"/>
          <p:cNvSpPr/>
          <p:nvPr/>
        </p:nvSpPr>
        <p:spPr>
          <a:xfrm>
            <a:off x="4646739" y="2186862"/>
            <a:ext cx="3092959" cy="1512168"/>
          </a:xfrm>
          <a:prstGeom prst="cloudCallout">
            <a:avLst>
              <a:gd name="adj1" fmla="val -85688"/>
              <a:gd name="adj2" fmla="val 41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2"/>
                </a:solidFill>
              </a:rPr>
              <a:t>Молодці!!</a:t>
            </a:r>
          </a:p>
        </p:txBody>
      </p:sp>
    </p:spTree>
    <p:extLst>
      <p:ext uri="{BB962C8B-B14F-4D97-AF65-F5344CB8AC3E}">
        <p14:creationId xmlns:p14="http://schemas.microsoft.com/office/powerpoint/2010/main" xmlns="" val="42014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2264"/>
            <a:ext cx="83529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56680"/>
            <a:ext cx="8352928" cy="213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05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4 клас інформатика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4 клас інформатика</Template>
  <TotalTime>156</TotalTime>
  <Words>90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4 клас інформатика</vt:lpstr>
      <vt:lpstr>Редагування тексту. </vt:lpstr>
      <vt:lpstr>Фронтальне опитування</vt:lpstr>
      <vt:lpstr>Слайд 3</vt:lpstr>
      <vt:lpstr>Слайд 4</vt:lpstr>
      <vt:lpstr>Розкодуйте слово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і видалення папок, видалення файлів.</dc:title>
  <dc:creator>Альона-Ваня</dc:creator>
  <cp:lastModifiedBy>mama</cp:lastModifiedBy>
  <cp:revision>20</cp:revision>
  <dcterms:created xsi:type="dcterms:W3CDTF">2015-07-03T19:11:31Z</dcterms:created>
  <dcterms:modified xsi:type="dcterms:W3CDTF">2015-11-09T00:17:00Z</dcterms:modified>
</cp:coreProperties>
</file>